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rPr sz="1400" b="1">
                <a:solidFill>
                  <a:srgbClr val="0B1F3A"/>
                </a:solidFill>
                <a:latin typeface="Calibri"/>
              </a:rPr>
              <a:t>Spend ($K, this cycle)</a:t>
            </a:r>
          </a:p>
        </c:rich>
      </c:tx>
      <c:layout/>
      <c:overlay val="0"/>
    </c:title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Spend ($K)</c:v>
                </c:pt>
              </c:strCache>
            </c:strRef>
          </c:tx>
          <c:spPr>
            <a:solidFill>
              <a:srgbClr val="0F766E"/>
            </a:solidFill>
          </c:spPr>
          <c:cat>
            <c:strRef>
              <c:f>Sheet1!$A$2:$A$5</c:f>
              <c:strCache>
                <c:ptCount val="4"/>
                <c:pt idx="0">
                  <c:v>Paid Social</c:v>
                </c:pt>
                <c:pt idx="1">
                  <c:v>Search</c:v>
                </c:pt>
                <c:pt idx="2">
                  <c:v>Display</c:v>
                </c:pt>
                <c:pt idx="3">
                  <c:v>Email/CRM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142</c:v>
                </c:pt>
                <c:pt idx="1">
                  <c:v>86</c:v>
                </c:pt>
                <c:pt idx="2">
                  <c:v>38</c:v>
                </c:pt>
                <c:pt idx="3">
                  <c:v>18</c:v>
                </c:pt>
              </c:numCache>
            </c:numRef>
          </c:val>
        </c:ser>
        <c:dLbls>
          <c:numFmt formatCode="0" sourceLinked="0"/>
          <c:txPr>
            <a:bodyPr/>
            <a:lstStyle/>
            <a:p>
              <a:pPr>
                <a:defRPr sz="1000">
                  <a:solidFill>
                    <a:srgbClr val="1F2937"/>
                  </a:solidFill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rPr sz="1400" b="1">
                <a:solidFill>
                  <a:srgbClr val="0B1F3A"/>
                </a:solidFill>
                <a:latin typeface="Calibri"/>
              </a:rPr>
              <a:t>Spend ($K, this cycle)</a:t>
            </a:r>
          </a:p>
        </c:rich>
      </c:tx>
      <c:layout/>
      <c:overlay val="0"/>
    </c:title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Spend ($K)</c:v>
                </c:pt>
              </c:strCache>
            </c:strRef>
          </c:tx>
          <c:spPr>
            <a:solidFill>
              <a:srgbClr val="0F766E"/>
            </a:solidFill>
          </c:spPr>
          <c:cat>
            <c:strRef>
              <c:f>Sheet1!$A$2:$A$5</c:f>
              <c:strCache>
                <c:ptCount val="4"/>
                <c:pt idx="0">
                  <c:v>LinkedIn</c:v>
                </c:pt>
                <c:pt idx="1">
                  <c:v>Search</c:v>
                </c:pt>
                <c:pt idx="2">
                  <c:v>Programmatic</c:v>
                </c:pt>
                <c:pt idx="3">
                  <c:v>Content syndication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48</c:v>
                </c:pt>
                <c:pt idx="1">
                  <c:v>31</c:v>
                </c:pt>
                <c:pt idx="2">
                  <c:v>12</c:v>
                </c:pt>
                <c:pt idx="3">
                  <c:v>5</c:v>
                </c:pt>
              </c:numCache>
            </c:numRef>
          </c:val>
        </c:ser>
        <c:dLbls>
          <c:numFmt formatCode="0" sourceLinked="0"/>
          <c:txPr>
            <a:bodyPr/>
            <a:lstStyle/>
            <a:p>
              <a:pPr>
                <a:defRPr sz="1000">
                  <a:solidFill>
                    <a:srgbClr val="1F2937"/>
                  </a:solidFill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Geist Sans"/>
              </a:rPr>
              <a:t>databros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960120"/>
            <a:ext cx="1280160" cy="25000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41732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4B8A6"/>
                </a:solidFill>
                <a:latin typeface="Calibri"/>
              </a:rPr>
              <a:t>GENERIC AGENCY REPORTING SAMPLE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10972800" cy="2194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600" b="1" i="0">
                <a:solidFill>
                  <a:srgbClr val="FFFFFF"/>
                </a:solidFill>
                <a:latin typeface="Calibri"/>
              </a:rPr>
              <a:t>What a monthly client report looks like</a:t>
            </a:r>
          </a:p>
          <a:p>
            <a:pPr algn="l"/>
            <a:r>
              <a:rPr sz="4600" b="1" i="0">
                <a:solidFill>
                  <a:srgbClr val="FFFFFF"/>
                </a:solidFill>
                <a:latin typeface="Calibri"/>
              </a:rPr>
              <a:t>out of our python-pptx pipeline.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480560"/>
            <a:ext cx="1097280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 i="0">
                <a:solidFill>
                  <a:srgbClr val="CBD5E1"/>
                </a:solidFill>
                <a:latin typeface="Calibri"/>
              </a:rPr>
              <a:t>Fictional agency. Fictional clients. Real .pptx export.</a:t>
            </a:r>
          </a:p>
          <a:p>
            <a:pPr algn="l"/>
            <a:r>
              <a:rPr sz="1600" b="0" i="0">
                <a:solidFill>
                  <a:srgbClr val="CBD5E1"/>
                </a:solidFill>
                <a:latin typeface="Calibri"/>
              </a:rPr>
              <a:t>Same template, fifty-plus client decks per cycle, generated in seconds.</a:t>
            </a:r>
          </a:p>
          <a:p>
            <a:pPr algn="l"/>
            <a:r>
              <a:rPr sz="1600" b="0" i="0">
                <a:solidFill>
                  <a:srgbClr val="CBD5E1"/>
                </a:solidFill>
                <a:latin typeface="Calibri"/>
              </a:rPr>
              <a:t/>
            </a:r>
          </a:p>
          <a:p>
            <a:pPr algn="l"/>
            <a:r>
              <a:rPr sz="1600" b="0" i="0">
                <a:solidFill>
                  <a:srgbClr val="CBD5E1"/>
                </a:solidFill>
                <a:latin typeface="Calibri"/>
              </a:rPr>
              <a:t>If this is what you want for your real clients, we should talk.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0080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14B8A6"/>
                </a:solidFill>
                <a:latin typeface="Calibri"/>
              </a:rPr>
              <a:t>DATABROS.US  ·  WE BUILD YOUR DECK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286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0B1F3A"/>
                </a:solidFill>
                <a:latin typeface="Calibri"/>
              </a:rPr>
              <a:t>NORTHSTAR ANALYTICS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B7280"/>
                </a:solidFill>
                <a:latin typeface="Calibri"/>
              </a:rPr>
              <a:t>KEMPER EQUIPMENT  ·  P.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8686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F766E"/>
                </a:solidFill>
                <a:latin typeface="Calibri"/>
              </a:rPr>
              <a:t>BY CHANNEL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28016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0B1F3A"/>
                </a:solidFill>
                <a:latin typeface="Calibri"/>
              </a:rPr>
              <a:t>Spend and ROAS by channel.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365760" y="2377440"/>
          <a:ext cx="6858000" cy="38404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680960" y="23774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6B7280"/>
                </a:solidFill>
                <a:latin typeface="Calibri"/>
              </a:rPr>
              <a:t>ROAS BY CHANNEL</a:t>
            </a:r>
          </a:p>
        </p:txBody>
      </p:sp>
      <p:sp>
        <p:nvSpPr>
          <p:cNvPr id="9" name="Rectangle 8"/>
          <p:cNvSpPr/>
          <p:nvPr/>
        </p:nvSpPr>
        <p:spPr>
          <a:xfrm>
            <a:off x="7680960" y="2788920"/>
            <a:ext cx="4023360" cy="3383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863840" y="292608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F2937"/>
                </a:solidFill>
                <a:latin typeface="Calibri"/>
              </a:rPr>
              <a:t>LinkedIn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0" y="2926080"/>
            <a:ext cx="14630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400" b="1" i="0">
                <a:solidFill>
                  <a:srgbClr val="F59E0B"/>
                </a:solidFill>
                <a:latin typeface="Calibri"/>
              </a:rPr>
              <a:t>2.4x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63840" y="342900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F2937"/>
                </a:solidFill>
                <a:latin typeface="Calibri"/>
              </a:rPr>
              <a:t>Search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0" y="3429000"/>
            <a:ext cx="14630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400" b="1" i="0">
                <a:solidFill>
                  <a:srgbClr val="10B981"/>
                </a:solidFill>
                <a:latin typeface="Calibri"/>
              </a:rPr>
              <a:t>3.8x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63840" y="393192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F2937"/>
                </a:solidFill>
                <a:latin typeface="Calibri"/>
              </a:rPr>
              <a:t>Programmatic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0" y="3931920"/>
            <a:ext cx="14630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400" b="1" i="0">
                <a:solidFill>
                  <a:srgbClr val="DC2626"/>
                </a:solidFill>
                <a:latin typeface="Calibri"/>
              </a:rPr>
              <a:t>0.8x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63840" y="443484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F2937"/>
                </a:solidFill>
                <a:latin typeface="Calibri"/>
              </a:rPr>
              <a:t>Content syndication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400" y="4434840"/>
            <a:ext cx="14630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400" b="1" i="0">
                <a:solidFill>
                  <a:srgbClr val="F59E0B"/>
                </a:solidFill>
                <a:latin typeface="Calibri"/>
              </a:rPr>
              <a:t>1.6x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286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0B1F3A"/>
                </a:solidFill>
                <a:latin typeface="Calibri"/>
              </a:rPr>
              <a:t>NORTHSTAR ANALYTICS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B7280"/>
                </a:solidFill>
                <a:latin typeface="Calibri"/>
              </a:rPr>
              <a:t>KEMPER EQUIPMENT  ·  P.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8686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F766E"/>
                </a:solidFill>
                <a:latin typeface="Calibri"/>
              </a:rPr>
              <a:t>CONVERSION FUNNEL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28016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0B1F3A"/>
                </a:solidFill>
                <a:latin typeface="Calibri"/>
              </a:rPr>
              <a:t>From impression to outcome.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51460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1F2937"/>
                </a:solidFill>
                <a:latin typeface="Calibri"/>
              </a:rPr>
              <a:t>Impressions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2560320" y="2542032"/>
            <a:ext cx="6035040" cy="475488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732520" y="251460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B1F3A"/>
                </a:solidFill>
                <a:latin typeface="Calibri"/>
              </a:rPr>
              <a:t>612,000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24612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1F2937"/>
                </a:solidFill>
                <a:latin typeface="Calibri"/>
              </a:rPr>
              <a:t>Clicks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60320" y="3273552"/>
            <a:ext cx="84214" cy="475488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781694" y="324612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B1F3A"/>
                </a:solidFill>
                <a:latin typeface="Calibri"/>
              </a:rPr>
              <a:t>8,540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44734" y="3246120"/>
            <a:ext cx="13716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B7280"/>
                </a:solidFill>
                <a:latin typeface="Calibri"/>
              </a:rPr>
              <a:t>1.4% step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397764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1F2937"/>
                </a:solidFill>
                <a:latin typeface="Calibri"/>
              </a:rPr>
              <a:t>MQLs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60320" y="4005072"/>
            <a:ext cx="3076" cy="475488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700556" y="397764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B1F3A"/>
                </a:solidFill>
                <a:latin typeface="Calibri"/>
              </a:rPr>
              <a:t>312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63596" y="3977640"/>
            <a:ext cx="13716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B7280"/>
                </a:solidFill>
                <a:latin typeface="Calibri"/>
              </a:rPr>
              <a:t>3.7% step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760" y="470916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1F2937"/>
                </a:solidFill>
                <a:latin typeface="Calibri"/>
              </a:rPr>
              <a:t>SQLs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560320" y="4736592"/>
            <a:ext cx="779" cy="475488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698259" y="470916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B1F3A"/>
                </a:solidFill>
                <a:latin typeface="Calibri"/>
              </a:rPr>
              <a:t>79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61299" y="4709160"/>
            <a:ext cx="13716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B7280"/>
                </a:solidFill>
                <a:latin typeface="Calibri"/>
              </a:rPr>
              <a:t>25.3% step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" y="544068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1F2937"/>
                </a:solidFill>
                <a:latin typeface="Calibri"/>
              </a:rPr>
              <a:t>Closed Won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560320" y="5468112"/>
            <a:ext cx="138" cy="475488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697618" y="544068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B1F3A"/>
                </a:solidFill>
                <a:latin typeface="Calibri"/>
              </a:rPr>
              <a:t>14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60658" y="5440680"/>
            <a:ext cx="13716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B7280"/>
                </a:solidFill>
                <a:latin typeface="Calibri"/>
              </a:rPr>
              <a:t>17.7% step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5760" y="5852160"/>
            <a:ext cx="114300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1">
                <a:solidFill>
                  <a:srgbClr val="6B7280"/>
                </a:solidFill>
                <a:latin typeface="Calibri"/>
              </a:rPr>
              <a:t>Step-conversion shows where the biggest drop-offs are. We optimize against the weakest stage first.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286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0B1F3A"/>
                </a:solidFill>
                <a:latin typeface="Calibri"/>
              </a:rPr>
              <a:t>NORTHSTAR ANALYTICS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B7280"/>
                </a:solidFill>
                <a:latin typeface="Calibri"/>
              </a:rPr>
              <a:t>KEMPER EQUIPMENT  ·  P.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8686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F766E"/>
                </a:solidFill>
                <a:latin typeface="Calibri"/>
              </a:rPr>
              <a:t>ACTION ITEMS  ·  NEXT CYCLE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28016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0B1F3A"/>
                </a:solidFill>
                <a:latin typeface="Calibri"/>
              </a:rPr>
              <a:t>What we are doing next.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468880"/>
            <a:ext cx="548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0F766E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57860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1F2937"/>
                </a:solidFill>
                <a:latin typeface="Calibri"/>
              </a:rPr>
              <a:t>Kill Programmatic — 0.8x ROAS over 3 months; reallocate the $12K/mo to LinkedIn ABM.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3337560"/>
            <a:ext cx="548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0F766E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344728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1F2937"/>
                </a:solidFill>
                <a:latin typeface="Calibri"/>
              </a:rPr>
              <a:t>Build dedicated landing pages for the top 5 industries (manufacturing, energy, ag, logistics, mining).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4206240"/>
            <a:ext cx="548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0F766E"/>
                </a:solidFill>
                <a:latin typeface="Calibri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431596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1F2937"/>
                </a:solidFill>
                <a:latin typeface="Calibri"/>
              </a:rPr>
              <a:t>Move from broad-match to ABM-targeted LinkedIn audiences (60-account focus list ready from sales).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5074920"/>
            <a:ext cx="548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0F766E"/>
                </a:solidFill>
                <a:latin typeface="Calibri"/>
              </a:rPr>
              <a:t>04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518464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1F2937"/>
                </a:solidFill>
                <a:latin typeface="Calibri"/>
              </a:rPr>
              <a:t>Add SQL→Closed Won attribution to the dashboard — we cannot optimize for revenue without it.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4B8A6"/>
                </a:solidFill>
                <a:latin typeface="Calibri"/>
              </a:rPr>
              <a:t>SAME TEMPLATE  ·  50 CLIENTS  ·  GENERATED IN SECONDS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1097280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800" b="1" i="0">
                <a:solidFill>
                  <a:srgbClr val="FFFFFF"/>
                </a:solidFill>
                <a:latin typeface="Calibri"/>
              </a:rPr>
              <a:t>Two decks shown. Forty-eight more in the</a:t>
            </a:r>
          </a:p>
          <a:p>
            <a:pPr algn="l"/>
            <a:r>
              <a:rPr sz="3800" b="1" i="0">
                <a:solidFill>
                  <a:srgbClr val="FFFFFF"/>
                </a:solidFill>
                <a:latin typeface="Calibri"/>
              </a:rPr>
              <a:t>batch — same chrome, different data.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329184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33375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HALCYON OUTDOORS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5204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7" name="Rectangle 6"/>
          <p:cNvSpPr/>
          <p:nvPr/>
        </p:nvSpPr>
        <p:spPr>
          <a:xfrm>
            <a:off x="2788920" y="329184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880360" y="33375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KEMPER EQUIPMENT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80360" y="35204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0" y="329184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120640" y="33375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NORTHWIND COFFEE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20640" y="35204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69480" y="329184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60920" y="33375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APEX CYCLING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60920" y="35204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509760" y="329184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1200" y="33375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VERIDIAN SKINCARE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01200" y="35204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384048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388620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STRATUS CLOUD CO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406908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88920" y="384048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880360" y="388620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HELIOS SOLAR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80360" y="406908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0" y="384048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120640" y="388620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BEACON INSURANCE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20640" y="406908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269480" y="384048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360920" y="388620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TESSERA WINES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60920" y="406908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509760" y="384048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601200" y="388620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PINNACLE REALTY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601200" y="406908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" y="438912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40080" y="44348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CRESCENT PET CO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" y="461772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788920" y="438912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2880360" y="44348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LUMEN LIGHTING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880360" y="461772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029200" y="438912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120640" y="44348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MARINER BOATS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120640" y="461772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269480" y="438912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360920" y="44348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PIVOT FITNESS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360920" y="461772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509760" y="438912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9601200" y="44348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AURORA BAKERY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601200" y="461772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48640" y="493776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40080" y="498348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SENTINEL SECURITY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40080" y="51663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788920" y="493776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2880360" y="498348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QUILL BOOKS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880360" y="51663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029200" y="493776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5120640" y="498348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RIDGE &amp; SAGE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120640" y="51663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58" name="Rectangle 57"/>
          <p:cNvSpPr/>
          <p:nvPr/>
        </p:nvSpPr>
        <p:spPr>
          <a:xfrm>
            <a:off x="7269480" y="493776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7360920" y="498348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TRAIL FRONTIER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360920" y="51663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61" name="Rectangle 60"/>
          <p:cNvSpPr/>
          <p:nvPr/>
        </p:nvSpPr>
        <p:spPr>
          <a:xfrm>
            <a:off x="9509760" y="493776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9601200" y="498348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HALO HEALTH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601200" y="51663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64" name="Rectangle 63"/>
          <p:cNvSpPr/>
          <p:nvPr/>
        </p:nvSpPr>
        <p:spPr>
          <a:xfrm>
            <a:off x="548640" y="548640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40080" y="553212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PACE LOGISTICS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40080" y="571500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67" name="Rectangle 66"/>
          <p:cNvSpPr/>
          <p:nvPr/>
        </p:nvSpPr>
        <p:spPr>
          <a:xfrm>
            <a:off x="2788920" y="548640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2880360" y="553212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BRIDGE STUDIOS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880360" y="571500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70" name="Rectangle 69"/>
          <p:cNvSpPr/>
          <p:nvPr/>
        </p:nvSpPr>
        <p:spPr>
          <a:xfrm>
            <a:off x="5029200" y="548640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5120640" y="553212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KINDRED HOTELS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120640" y="571500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73" name="Rectangle 72"/>
          <p:cNvSpPr/>
          <p:nvPr/>
        </p:nvSpPr>
        <p:spPr>
          <a:xfrm>
            <a:off x="7269480" y="548640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7360920" y="553212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MAGNOLIA FLORISTS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360920" y="571500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76" name="Rectangle 75"/>
          <p:cNvSpPr/>
          <p:nvPr/>
        </p:nvSpPr>
        <p:spPr>
          <a:xfrm>
            <a:off x="9509760" y="548640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9601200" y="553212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OTTER OUTDOORS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9601200" y="571500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48640" y="603504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640080" y="60807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CYPRESS FOODS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40080" y="62636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82" name="Rectangle 81"/>
          <p:cNvSpPr/>
          <p:nvPr/>
        </p:nvSpPr>
        <p:spPr>
          <a:xfrm>
            <a:off x="2788920" y="603504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2880360" y="60807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TALISMAN SPIRITS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880360" y="62636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029200" y="603504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5120640" y="60807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COMPASS TRAVEL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120640" y="62636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88" name="Rectangle 87"/>
          <p:cNvSpPr/>
          <p:nvPr/>
        </p:nvSpPr>
        <p:spPr>
          <a:xfrm>
            <a:off x="7269480" y="603504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TextBox 88"/>
          <p:cNvSpPr txBox="1"/>
          <p:nvPr/>
        </p:nvSpPr>
        <p:spPr>
          <a:xfrm>
            <a:off x="7360920" y="60807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FOUNDRY TOOLS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7360920" y="62636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91" name="Rectangle 90"/>
          <p:cNvSpPr/>
          <p:nvPr/>
        </p:nvSpPr>
        <p:spPr>
          <a:xfrm>
            <a:off x="9509760" y="6035040"/>
            <a:ext cx="2194560" cy="502920"/>
          </a:xfrm>
          <a:prstGeom prst="rect">
            <a:avLst/>
          </a:prstGeom>
          <a:solidFill>
            <a:srgbClr val="142C4A"/>
          </a:solidFill>
          <a:ln w="63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9601200" y="608076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00" b="1" i="0">
                <a:solidFill>
                  <a:srgbClr val="FFFFFF"/>
                </a:solidFill>
                <a:latin typeface="Calibri"/>
              </a:rPr>
              <a:t>HEARTH &amp; HOME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601200" y="6263640"/>
            <a:ext cx="2011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00" b="0" i="0">
                <a:solidFill>
                  <a:srgbClr val="CBD5E1"/>
                </a:solidFill>
                <a:latin typeface="Calibri"/>
              </a:rPr>
              <a:t>APRIL 2026  ·  6 SLIDES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548640" y="640080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1">
                <a:solidFill>
                  <a:srgbClr val="CBD5E1"/>
                </a:solidFill>
                <a:latin typeface="Calibri"/>
              </a:rPr>
              <a:t>+ 20 MORE — generated from one Excel file in 14 seconds.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9144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Calibri"/>
              </a:rPr>
              <a:t>NORTHSTAR ANALYTICS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6304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766E"/>
                </a:solidFill>
                <a:latin typeface="Calibri"/>
              </a:rPr>
              <a:t>FROM THE TEAM THAT BUILT THIS PIPELINE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01168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5800" b="1" i="0">
                <a:solidFill>
                  <a:srgbClr val="0B1F3A"/>
                </a:solidFill>
                <a:latin typeface="Calibri"/>
              </a:rPr>
              <a:t>We build your deck.</a:t>
            </a:r>
          </a:p>
          <a:p>
            <a:pPr algn="l"/>
            <a:r>
              <a:rPr sz="5800" b="1" i="0">
                <a:solidFill>
                  <a:srgbClr val="0B1F3A"/>
                </a:solidFill>
                <a:latin typeface="Calibri"/>
              </a:rPr>
              <a:t>It updates on cadence.</a:t>
            </a:r>
          </a:p>
          <a:p>
            <a:pPr algn="l"/>
            <a:r>
              <a:rPr sz="5800" b="1" i="0">
                <a:solidFill>
                  <a:srgbClr val="0B1F3A"/>
                </a:solidFill>
                <a:latin typeface="Calibri"/>
              </a:rPr>
              <a:t>You save time and labor.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846320"/>
            <a:ext cx="10972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1F2937"/>
                </a:solidFill>
                <a:latin typeface="Calibri"/>
              </a:rPr>
              <a:t>Build &amp; hand off — from $2,000.  ·  Build &amp; run (managed) — from $1,500/mo.</a:t>
            </a:r>
          </a:p>
          <a:p>
            <a:pPr algn="l"/>
            <a:r>
              <a:rPr sz="1400" b="0" i="0">
                <a:solidFill>
                  <a:srgbClr val="1F2937"/>
                </a:solidFill>
                <a:latin typeface="Calibri"/>
              </a:rPr>
              <a:t>Quoted before any work starts. Pipeline + template + documentation included.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12648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0F766E"/>
                </a:solidFill>
                <a:latin typeface="Calibri"/>
              </a:rPr>
              <a:t>DATABROS.US  ·  TYLER@DATABROS.US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766560"/>
            <a:ext cx="12191695" cy="91440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37160"/>
            <a:ext cx="9144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Calibri"/>
              </a:rPr>
              <a:t>NORTHSTAR ANALYTICS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0F766E"/>
                </a:solidFill>
                <a:latin typeface="Calibri"/>
              </a:rPr>
              <a:t>PERFORMANCE REPORTING  ·  MONTHLY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37744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200" b="1" i="0">
                <a:solidFill>
                  <a:srgbClr val="0B1F3A"/>
                </a:solidFill>
                <a:latin typeface="Calibri"/>
              </a:rPr>
              <a:t>Monthly client</a:t>
            </a:r>
          </a:p>
          <a:p>
            <a:pPr algn="l"/>
            <a:r>
              <a:rPr sz="7200" b="1" i="0">
                <a:solidFill>
                  <a:srgbClr val="0B1F3A"/>
                </a:solidFill>
                <a:latin typeface="Calibri"/>
              </a:rPr>
              <a:t>reporting pack.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0"/>
            <a:ext cx="109728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F59E0B"/>
                </a:solidFill>
                <a:latin typeface="Calibri"/>
              </a:rPr>
              <a:t>APRIL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66928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1">
                <a:solidFill>
                  <a:srgbClr val="6B7280"/>
                </a:solidFill>
                <a:latin typeface="Calibri"/>
              </a:rPr>
              <a:t>Two of fifty client decks shown. Same template across the full roster.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766560"/>
            <a:ext cx="12191695" cy="91440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286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0B1F3A"/>
                </a:solidFill>
                <a:latin typeface="Calibri"/>
              </a:rPr>
              <a:t>NORTHSTAR ANALYTICS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B7280"/>
                </a:solidFill>
                <a:latin typeface="Calibri"/>
              </a:rPr>
              <a:t>HALCYON OUTDOORS  ·  P.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8686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59E0B"/>
                </a:solidFill>
                <a:latin typeface="Calibri"/>
              </a:rPr>
              <a:t>APRIL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280160"/>
            <a:ext cx="109728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200" b="1" i="0">
                <a:solidFill>
                  <a:srgbClr val="0B1F3A"/>
                </a:solidFill>
                <a:latin typeface="Calibri"/>
              </a:rPr>
              <a:t>Halcyon Outdoors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356616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6B7280"/>
                </a:solidFill>
                <a:latin typeface="Calibri"/>
              </a:rPr>
              <a:t>OUTDOOR APPAREL  ·  DTC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4114800"/>
            <a:ext cx="10515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 i="0">
                <a:solidFill>
                  <a:srgbClr val="1F2937"/>
                </a:solidFill>
                <a:latin typeface="Calibri"/>
              </a:rPr>
              <a:t>Monthly performance summary. Channel breakdown, conversion funnel, and recommended actions for the upcoming cycle.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6035040"/>
            <a:ext cx="1828800" cy="20000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286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0B1F3A"/>
                </a:solidFill>
                <a:latin typeface="Calibri"/>
              </a:rPr>
              <a:t>NORTHSTAR ANALYTICS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B7280"/>
                </a:solidFill>
                <a:latin typeface="Calibri"/>
              </a:rPr>
              <a:t>HALCYON OUTDOORS  ·  P.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8686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F766E"/>
                </a:solidFill>
                <a:latin typeface="Calibri"/>
              </a:rPr>
              <a:t>EXECUTIVE SUMMARY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28016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0B1F3A"/>
                </a:solidFill>
                <a:latin typeface="Calibri"/>
              </a:rPr>
              <a:t>Month-over-month highlights.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2468880"/>
            <a:ext cx="265176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265176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B7280"/>
                </a:solidFill>
                <a:latin typeface="Calibri"/>
              </a:rPr>
              <a:t>AD SPEND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971800"/>
            <a:ext cx="21945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600" b="1" i="0">
                <a:solidFill>
                  <a:srgbClr val="0B1F3A"/>
                </a:solidFill>
                <a:latin typeface="Calibri"/>
              </a:rPr>
              <a:t>$284K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388620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0B981"/>
                </a:solidFill>
                <a:latin typeface="Calibri"/>
              </a:rPr>
              <a:t>▲ +12% MoM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154680" y="2468880"/>
            <a:ext cx="265176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383280" y="265176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B7280"/>
                </a:solidFill>
                <a:latin typeface="Calibri"/>
              </a:rPr>
              <a:t>REVENUE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83280" y="2971800"/>
            <a:ext cx="21945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600" b="1" i="0">
                <a:solidFill>
                  <a:srgbClr val="0B1F3A"/>
                </a:solidFill>
                <a:latin typeface="Calibri"/>
              </a:rPr>
              <a:t>$1.08M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83280" y="388620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0B981"/>
                </a:solidFill>
                <a:latin typeface="Calibri"/>
              </a:rPr>
              <a:t>▲ +18% MoM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43600" y="2468880"/>
            <a:ext cx="265176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72200" y="265176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B7280"/>
                </a:solidFill>
                <a:latin typeface="Calibri"/>
              </a:rPr>
              <a:t>ROAS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2971800"/>
            <a:ext cx="21945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600" b="1" i="0">
                <a:solidFill>
                  <a:srgbClr val="0B1F3A"/>
                </a:solidFill>
                <a:latin typeface="Calibri"/>
              </a:rPr>
              <a:t>3.8x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72200" y="388620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0B981"/>
                </a:solidFill>
                <a:latin typeface="Calibri"/>
              </a:rPr>
              <a:t>▲ +0.4x MoM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732520" y="2468880"/>
            <a:ext cx="265176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961120" y="265176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B7280"/>
                </a:solidFill>
                <a:latin typeface="Calibri"/>
              </a:rPr>
              <a:t>CONVERSIONS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61120" y="2971800"/>
            <a:ext cx="21945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600" b="1" i="0">
                <a:solidFill>
                  <a:srgbClr val="0B1F3A"/>
                </a:solidFill>
                <a:latin typeface="Calibri"/>
              </a:rPr>
              <a:t>4,217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61120" y="388620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0B981"/>
                </a:solidFill>
                <a:latin typeface="Calibri"/>
              </a:rPr>
              <a:t>▲ +9% MoM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4754880"/>
            <a:ext cx="114300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1F2937"/>
                </a:solidFill>
                <a:latin typeface="Calibri"/>
              </a:rPr>
              <a:t>Top-line metrics moved in the right direction across all four indicators. Detail and channel breakdown on the following pages. Action items at the end of the deck.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286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0B1F3A"/>
                </a:solidFill>
                <a:latin typeface="Calibri"/>
              </a:rPr>
              <a:t>NORTHSTAR ANALYTICS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B7280"/>
                </a:solidFill>
                <a:latin typeface="Calibri"/>
              </a:rPr>
              <a:t>HALCYON OUTDOORS  ·  P.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8686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F766E"/>
                </a:solidFill>
                <a:latin typeface="Calibri"/>
              </a:rPr>
              <a:t>BY CHANNEL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28016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0B1F3A"/>
                </a:solidFill>
                <a:latin typeface="Calibri"/>
              </a:rPr>
              <a:t>Spend and ROAS by channel.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365760" y="2377440"/>
          <a:ext cx="6858000" cy="38404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680960" y="23774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6B7280"/>
                </a:solidFill>
                <a:latin typeface="Calibri"/>
              </a:rPr>
              <a:t>ROAS BY CHANNEL</a:t>
            </a:r>
          </a:p>
        </p:txBody>
      </p:sp>
      <p:sp>
        <p:nvSpPr>
          <p:cNvPr id="9" name="Rectangle 8"/>
          <p:cNvSpPr/>
          <p:nvPr/>
        </p:nvSpPr>
        <p:spPr>
          <a:xfrm>
            <a:off x="7680960" y="2788920"/>
            <a:ext cx="4023360" cy="3383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863840" y="292608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F2937"/>
                </a:solidFill>
                <a:latin typeface="Calibri"/>
              </a:rPr>
              <a:t>Paid Social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0" y="2926080"/>
            <a:ext cx="14630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400" b="1" i="0">
                <a:solidFill>
                  <a:srgbClr val="10B981"/>
                </a:solidFill>
                <a:latin typeface="Calibri"/>
              </a:rPr>
              <a:t>4.2x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63840" y="342900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F2937"/>
                </a:solidFill>
                <a:latin typeface="Calibri"/>
              </a:rPr>
              <a:t>Search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0" y="3429000"/>
            <a:ext cx="14630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400" b="1" i="0">
                <a:solidFill>
                  <a:srgbClr val="10B981"/>
                </a:solidFill>
                <a:latin typeface="Calibri"/>
              </a:rPr>
              <a:t>5.1x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63840" y="393192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F2937"/>
                </a:solidFill>
                <a:latin typeface="Calibri"/>
              </a:rPr>
              <a:t>Display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0" y="3931920"/>
            <a:ext cx="14630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400" b="1" i="0">
                <a:solidFill>
                  <a:srgbClr val="F59E0B"/>
                </a:solidFill>
                <a:latin typeface="Calibri"/>
              </a:rPr>
              <a:t>1.9x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63840" y="443484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F2937"/>
                </a:solidFill>
                <a:latin typeface="Calibri"/>
              </a:rPr>
              <a:t>Email/CRM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400" y="4434840"/>
            <a:ext cx="14630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400" b="1" i="0">
                <a:solidFill>
                  <a:srgbClr val="10B981"/>
                </a:solidFill>
                <a:latin typeface="Calibri"/>
              </a:rPr>
              <a:t>8.4x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286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0B1F3A"/>
                </a:solidFill>
                <a:latin typeface="Calibri"/>
              </a:rPr>
              <a:t>NORTHSTAR ANALYTICS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B7280"/>
                </a:solidFill>
                <a:latin typeface="Calibri"/>
              </a:rPr>
              <a:t>HALCYON OUTDOORS  ·  P.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8686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F766E"/>
                </a:solidFill>
                <a:latin typeface="Calibri"/>
              </a:rPr>
              <a:t>CONVERSION FUNNEL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28016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0B1F3A"/>
                </a:solidFill>
                <a:latin typeface="Calibri"/>
              </a:rPr>
              <a:t>From impression to outcome.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51460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1F2937"/>
                </a:solidFill>
                <a:latin typeface="Calibri"/>
              </a:rPr>
              <a:t>Impressions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2560320" y="2542032"/>
            <a:ext cx="6035040" cy="475488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732520" y="251460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B1F3A"/>
                </a:solidFill>
                <a:latin typeface="Calibri"/>
              </a:rPr>
              <a:t>4,120,000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24612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1F2937"/>
                </a:solidFill>
                <a:latin typeface="Calibri"/>
              </a:rPr>
              <a:t>Clicks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60320" y="3273552"/>
            <a:ext cx="114841" cy="475488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812321" y="324612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B1F3A"/>
                </a:solidFill>
                <a:latin typeface="Calibri"/>
              </a:rPr>
              <a:t>78,400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75361" y="3246120"/>
            <a:ext cx="13716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B7280"/>
                </a:solidFill>
                <a:latin typeface="Calibri"/>
              </a:rPr>
              <a:t>1.9% step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397764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1F2937"/>
                </a:solidFill>
                <a:latin typeface="Calibri"/>
              </a:rPr>
              <a:t>Add to cart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60320" y="4005072"/>
            <a:ext cx="18529" cy="475488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716009" y="397764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B1F3A"/>
                </a:solidFill>
                <a:latin typeface="Calibri"/>
              </a:rPr>
              <a:t>12,650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79049" y="3977640"/>
            <a:ext cx="13716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B7280"/>
                </a:solidFill>
                <a:latin typeface="Calibri"/>
              </a:rPr>
              <a:t>16.1% step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760" y="470916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1F2937"/>
                </a:solidFill>
                <a:latin typeface="Calibri"/>
              </a:rPr>
              <a:t>Checkout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560320" y="4736592"/>
            <a:ext cx="8510" cy="475488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705990" y="470916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B1F3A"/>
                </a:solidFill>
                <a:latin typeface="Calibri"/>
              </a:rPr>
              <a:t>5,810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69030" y="4709160"/>
            <a:ext cx="13716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B7280"/>
                </a:solidFill>
                <a:latin typeface="Calibri"/>
              </a:rPr>
              <a:t>45.9% step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" y="5440680"/>
            <a:ext cx="21945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1F2937"/>
                </a:solidFill>
                <a:latin typeface="Calibri"/>
              </a:rPr>
              <a:t>Purchase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560320" y="5468112"/>
            <a:ext cx="6177" cy="475488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703657" y="5440680"/>
            <a:ext cx="14630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B1F3A"/>
                </a:solidFill>
                <a:latin typeface="Calibri"/>
              </a:rPr>
              <a:t>4,217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66697" y="5440680"/>
            <a:ext cx="13716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B7280"/>
                </a:solidFill>
                <a:latin typeface="Calibri"/>
              </a:rPr>
              <a:t>72.6% step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5760" y="5852160"/>
            <a:ext cx="114300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1">
                <a:solidFill>
                  <a:srgbClr val="6B7280"/>
                </a:solidFill>
                <a:latin typeface="Calibri"/>
              </a:rPr>
              <a:t>Step-conversion shows where the biggest drop-offs are. We optimize against the weakest stage first.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286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0B1F3A"/>
                </a:solidFill>
                <a:latin typeface="Calibri"/>
              </a:rPr>
              <a:t>NORTHSTAR ANALYTICS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B7280"/>
                </a:solidFill>
                <a:latin typeface="Calibri"/>
              </a:rPr>
              <a:t>HALCYON OUTDOORS  ·  P.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8686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F766E"/>
                </a:solidFill>
                <a:latin typeface="Calibri"/>
              </a:rPr>
              <a:t>ACTION ITEMS  ·  NEXT CYCLE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28016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0B1F3A"/>
                </a:solidFill>
                <a:latin typeface="Calibri"/>
              </a:rPr>
              <a:t>What we are doing next.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468880"/>
            <a:ext cx="548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0F766E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57860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1F2937"/>
                </a:solidFill>
                <a:latin typeface="Calibri"/>
              </a:rPr>
              <a:t>Shift 15% of Display spend into Paid Social — Display ROAS is 1.9x vs Social at 4.2x.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3337560"/>
            <a:ext cx="548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0F766E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344728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1F2937"/>
                </a:solidFill>
                <a:latin typeface="Calibri"/>
              </a:rPr>
              <a:t>Launch Memorial Day creative test on top three best-sellers (Trailrunner, Sierra Vest, Ridgeline Pack).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4206240"/>
            <a:ext cx="548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0F766E"/>
                </a:solidFill>
                <a:latin typeface="Calibri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431596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1F2937"/>
                </a:solidFill>
                <a:latin typeface="Calibri"/>
              </a:rPr>
              <a:t>Build email retargeting flow for the 1,593 abandoned checkouts — currently un-touched after 48 hrs.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5074920"/>
            <a:ext cx="54864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0F766E"/>
                </a:solidFill>
                <a:latin typeface="Calibri"/>
              </a:rPr>
              <a:t>04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518464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1F2937"/>
                </a:solidFill>
                <a:latin typeface="Calibri"/>
              </a:rPr>
              <a:t>Audit Display placements — 22% of impressions on three sites returning &lt;0.5x ROAS.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286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0B1F3A"/>
                </a:solidFill>
                <a:latin typeface="Calibri"/>
              </a:rPr>
              <a:t>NORTHSTAR ANALYTICS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B7280"/>
                </a:solidFill>
                <a:latin typeface="Calibri"/>
              </a:rPr>
              <a:t>KEMPER EQUIPMENT  ·  P.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8686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59E0B"/>
                </a:solidFill>
                <a:latin typeface="Calibri"/>
              </a:rPr>
              <a:t>APRIL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280160"/>
            <a:ext cx="109728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7200" b="1" i="0">
                <a:solidFill>
                  <a:srgbClr val="0B1F3A"/>
                </a:solidFill>
                <a:latin typeface="Calibri"/>
              </a:rPr>
              <a:t>Kemper Equipment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356616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6B7280"/>
                </a:solidFill>
                <a:latin typeface="Calibri"/>
              </a:rPr>
              <a:t>B2B INDUSTRIAL EQUIPMENT  ·  LEAD GEN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4114800"/>
            <a:ext cx="10515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0" i="0">
                <a:solidFill>
                  <a:srgbClr val="1F2937"/>
                </a:solidFill>
                <a:latin typeface="Calibri"/>
              </a:rPr>
              <a:t>Monthly performance summary. Channel breakdown, conversion funnel, and recommended actions for the upcoming cycle.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6035040"/>
            <a:ext cx="1828800" cy="20000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286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0B1F3A"/>
                </a:solidFill>
                <a:latin typeface="Calibri"/>
              </a:rPr>
              <a:t>NORTHSTAR ANALYTICS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64922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B7280"/>
                </a:solidFill>
                <a:latin typeface="Calibri"/>
              </a:rPr>
              <a:t>KEMPER EQUIPMENT  ·  P.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8686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0F766E"/>
                </a:solidFill>
                <a:latin typeface="Calibri"/>
              </a:rPr>
              <a:t>EXECUTIVE SUMMARY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28016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0B1F3A"/>
                </a:solidFill>
                <a:latin typeface="Calibri"/>
              </a:rPr>
              <a:t>Month-over-month highlights.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2468880"/>
            <a:ext cx="265176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265176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B7280"/>
                </a:solidFill>
                <a:latin typeface="Calibri"/>
              </a:rPr>
              <a:t>AD SPEND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971800"/>
            <a:ext cx="21945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600" b="1" i="0">
                <a:solidFill>
                  <a:srgbClr val="0B1F3A"/>
                </a:solidFill>
                <a:latin typeface="Calibri"/>
              </a:rPr>
              <a:t>$96K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388620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0B981"/>
                </a:solidFill>
                <a:latin typeface="Calibri"/>
              </a:rPr>
              <a:t>▲ +4% MoM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154680" y="2468880"/>
            <a:ext cx="265176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383280" y="265176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B7280"/>
                </a:solidFill>
                <a:latin typeface="Calibri"/>
              </a:rPr>
              <a:t>PIPELINE ADDED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83280" y="2971800"/>
            <a:ext cx="21945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600" b="1" i="0">
                <a:solidFill>
                  <a:srgbClr val="0B1F3A"/>
                </a:solidFill>
                <a:latin typeface="Calibri"/>
              </a:rPr>
              <a:t>$1.87M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83280" y="388620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0B981"/>
                </a:solidFill>
                <a:latin typeface="Calibri"/>
              </a:rPr>
              <a:t>▲ +22% MoM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43600" y="2468880"/>
            <a:ext cx="265176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72200" y="265176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B7280"/>
                </a:solidFill>
                <a:latin typeface="Calibri"/>
              </a:rPr>
              <a:t>CAC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2971800"/>
            <a:ext cx="21945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600" b="1" i="0">
                <a:solidFill>
                  <a:srgbClr val="0B1F3A"/>
                </a:solidFill>
                <a:latin typeface="Calibri"/>
              </a:rPr>
              <a:t>$1,210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72200" y="388620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DC2626"/>
                </a:solidFill>
                <a:latin typeface="Calibri"/>
              </a:rPr>
              <a:t>▼ -$340 MoM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732520" y="2468880"/>
            <a:ext cx="265176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961120" y="265176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B7280"/>
                </a:solidFill>
                <a:latin typeface="Calibri"/>
              </a:rPr>
              <a:t>SQL VOLUME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61120" y="2971800"/>
            <a:ext cx="21945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600" b="1" i="0">
                <a:solidFill>
                  <a:srgbClr val="0B1F3A"/>
                </a:solidFill>
                <a:latin typeface="Calibri"/>
              </a:rPr>
              <a:t>79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61120" y="388620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0B981"/>
                </a:solidFill>
                <a:latin typeface="Calibri"/>
              </a:rPr>
              <a:t>▲ +11 MoM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4754880"/>
            <a:ext cx="114300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1F2937"/>
                </a:solidFill>
                <a:latin typeface="Calibri"/>
              </a:rPr>
              <a:t>Top-line metrics moved in the right direction across all four indicators. Detail and channel breakdown on the following pages. Action items at the end of the deck.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DataBros Agency Reporting Sample</dc:title>
  <dc:subject>Sample agency monthly client reporting pack</dc:subject>
  <dc:creator>DataBros</dc:creator>
  <cp:keywords/>
  <dc:description>generated using python-pptx</dc:description>
  <cp:lastModifiedBy>DataBros</cp:lastModifiedBy>
  <cp:revision>1</cp:revision>
  <dcterms:created xsi:type="dcterms:W3CDTF">2026-05-25T00:45:44Z</dcterms:created>
  <dcterms:modified xsi:type="dcterms:W3CDTF">2026-05-25T00:45:44Z</dcterms:modified>
  <cp:category/>
</cp:coreProperties>
</file>